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9" r:id="rId28"/>
    <p:sldId id="290" r:id="rId29"/>
    <p:sldId id="283" r:id="rId30"/>
    <p:sldId id="284" r:id="rId31"/>
    <p:sldId id="285" r:id="rId32"/>
    <p:sldId id="286" r:id="rId33"/>
    <p:sldId id="291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9" autoAdjust="0"/>
    <p:restoredTop sz="94660"/>
  </p:normalViewPr>
  <p:slideViewPr>
    <p:cSldViewPr>
      <p:cViewPr varScale="1">
        <p:scale>
          <a:sx n="88" d="100"/>
          <a:sy n="88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41240-CD9C-4D82-8699-89BA42665380}" type="datetimeFigureOut">
              <a:rPr lang="it-IT" smtClean="0"/>
              <a:pPr/>
              <a:t>27/03/2011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C4170-7DD5-4697-9BAB-22B04EFF584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852B796-0855-4E8B-AD08-FD6C33D98CE6}" type="slidenum">
              <a:rPr lang="it-IT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C4170-7DD5-4697-9BAB-22B04EFF584D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727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B3631E-38AC-4921-87D4-72AF1DCBAD1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D0730-EC40-4938-9FE6-D4060C3CD3C7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73B5A-8D29-4092-AA9B-BBB14D4CFA7A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AA19-91AC-4A43-9C81-FC66086F9B13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8199D-443C-459C-BD41-5BBD47ED505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6F47-BA8E-4702-A1A1-1967F276E3C8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5E976-1069-45CC-A6AE-C2C2B6C5BF9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E5E28-3129-4ECC-925A-2F6990DF38F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8A4F-858C-442D-8B41-0A371CA024FC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21DB2-0521-451E-AECA-537E51033998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F459-B461-4896-BA43-2EFD9538E59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98EB4-2D57-4D1E-A353-1D3FFF56A145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F7C8-2422-4202-A5F6-849C1415A64E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A9E5-35BB-4373-9359-BC427F7524B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604C-BF1F-4EF1-801B-29742BE3E2C5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B0BBA-6442-404E-91A7-631D47EB4FDD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64593-B0F1-497E-8DE8-9142EF7EA25F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2BD1-3A3C-4E60-825E-83762FF380D7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C898-E791-44BA-9494-AD8B0F173D49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81B9-F933-407F-B69D-DCAB818C1BD9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4CE-12DB-4D0C-83A8-9B65DC6F05B0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B6884-6067-4457-BF7D-5BD808DB3ECA}" type="datetimeFigureOut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7CEE0-B08D-45FF-8F5E-7D74D53D85A9}" type="slidenum">
              <a:rPr lang="it-IT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F3CED3-36D7-40EB-A4A6-0A1F86163EDC}" type="datetimeFigureOut">
              <a:rPr lang="it-IT">
                <a:solidFill>
                  <a:prstClr val="white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27/03/2011</a:t>
            </a:fld>
            <a:endParaRPr lang="it-IT">
              <a:solidFill>
                <a:prstClr val="white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prstClr val="white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35B53A-F14A-47AF-9D5F-D5616A494AE1}" type="slidenum">
              <a:rPr lang="it-IT">
                <a:solidFill>
                  <a:prstClr val="white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prstClr val="white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6600" b="1" dirty="0" smtClean="0">
                <a:solidFill>
                  <a:srgbClr val="FFFF00"/>
                </a:solidFill>
              </a:rPr>
              <a:t>PUERPERIO </a:t>
            </a:r>
            <a:br>
              <a:rPr lang="it-IT" sz="6600" b="1" dirty="0" smtClean="0">
                <a:solidFill>
                  <a:srgbClr val="FFFF00"/>
                </a:solidFill>
              </a:rPr>
            </a:br>
            <a:r>
              <a:rPr lang="it-IT" sz="6600" b="1" dirty="0" smtClean="0">
                <a:solidFill>
                  <a:srgbClr val="FFFF00"/>
                </a:solidFill>
              </a:rPr>
              <a:t>E</a:t>
            </a:r>
            <a:br>
              <a:rPr lang="it-IT" sz="6600" b="1" dirty="0" smtClean="0">
                <a:solidFill>
                  <a:srgbClr val="FFFF00"/>
                </a:solidFill>
              </a:rPr>
            </a:br>
            <a:r>
              <a:rPr lang="it-IT" sz="6600" b="1" dirty="0" smtClean="0">
                <a:solidFill>
                  <a:srgbClr val="FFFF00"/>
                </a:solidFill>
              </a:rPr>
              <a:t>LATTAZIONE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UTERO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398236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/>
              <a:t>Istologicamente</a:t>
            </a:r>
            <a:r>
              <a:rPr lang="it-IT" sz="3200" b="1" dirty="0" smtClean="0"/>
              <a:t> l’involuzione è determinata da una riduzione di volume delle cellule </a:t>
            </a:r>
            <a:r>
              <a:rPr lang="it-IT" sz="3200" b="1" dirty="0" err="1" smtClean="0"/>
              <a:t>miometrali</a:t>
            </a:r>
            <a:r>
              <a:rPr lang="it-IT" sz="3200" b="1" dirty="0" smtClean="0"/>
              <a:t> e da processi di autolisi delle proteine </a:t>
            </a:r>
            <a:r>
              <a:rPr lang="it-IT" sz="3200" b="1" dirty="0" err="1" smtClean="0"/>
              <a:t>stromali</a:t>
            </a:r>
            <a:r>
              <a:rPr lang="it-IT" sz="3200" b="1" dirty="0" smtClean="0"/>
              <a:t> e </a:t>
            </a:r>
            <a:r>
              <a:rPr lang="it-IT" sz="3200" b="1" dirty="0" err="1" smtClean="0"/>
              <a:t>parenchimali</a:t>
            </a:r>
            <a:r>
              <a:rPr lang="it-IT" sz="3200" b="1" dirty="0" smtClean="0"/>
              <a:t>, i cui prodotti di degradazione sono eliminati con le </a:t>
            </a:r>
            <a:r>
              <a:rPr lang="it-IT" sz="3200" b="1" dirty="0" err="1" smtClean="0"/>
              <a:t>lochiazioni</a:t>
            </a:r>
            <a:endParaRPr lang="it-IT" sz="32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UTERO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772816"/>
            <a:ext cx="77048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Dopo 2-3 </a:t>
            </a:r>
            <a:r>
              <a:rPr lang="it-IT" sz="3200" b="1" dirty="0" err="1" smtClean="0"/>
              <a:t>gg</a:t>
            </a:r>
            <a:r>
              <a:rPr lang="it-IT" sz="3200" b="1" dirty="0" smtClean="0"/>
              <a:t> dal parto, in cavità uterina si forma una barriera leucocitaria che differenzia la decidua in due strati:</a:t>
            </a:r>
          </a:p>
          <a:p>
            <a:endParaRPr lang="it-IT" sz="1000" b="1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it-IT" sz="3200" b="1" dirty="0" smtClean="0"/>
              <a:t>Uno strato superficiale in cui si osservano fenomeni necrotici e che sarà eliminato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it-IT" sz="3200" b="1" dirty="0" smtClean="0"/>
              <a:t>Uno strato basale dal quale riprende la </a:t>
            </a:r>
            <a:r>
              <a:rPr lang="it-IT" sz="3200" b="1" dirty="0" err="1" smtClean="0"/>
              <a:t>riepitelizzazione</a:t>
            </a:r>
            <a:r>
              <a:rPr lang="it-IT" sz="3200" b="1" dirty="0" smtClean="0"/>
              <a:t> completa e la formazione dell’endometrio dai residui ghiandolari (8-10 </a:t>
            </a:r>
            <a:r>
              <a:rPr lang="it-IT" sz="3200" b="1" dirty="0" err="1" smtClean="0"/>
              <a:t>gg</a:t>
            </a:r>
            <a:r>
              <a:rPr lang="it-IT" sz="3200" b="1" dirty="0" smtClean="0"/>
              <a:t>)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LOCHIAZIONE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435404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Consiste nel processo attraverso il quale si ha l’eliminazione dello strato superficiale necrotico della decidua.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LOCHIAZIONE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772816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I lochi si distinguono in: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Ematici che durano fino alla 6° giornata   </a:t>
            </a:r>
            <a:r>
              <a:rPr lang="it-IT" sz="2800" b="1" i="1" dirty="0" smtClean="0">
                <a:solidFill>
                  <a:srgbClr val="FFC000"/>
                </a:solidFill>
              </a:rPr>
              <a:t>(colore rosso e costituiti da sangue, lembi di decidua, muco e batteri) </a:t>
            </a:r>
            <a:endParaRPr lang="it-IT" sz="3200" b="1" i="1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Sierosi che durano fino alla 15° giornata </a:t>
            </a:r>
            <a:r>
              <a:rPr lang="it-IT" sz="2800" b="1" i="1" dirty="0" smtClean="0">
                <a:solidFill>
                  <a:srgbClr val="FFC000"/>
                </a:solidFill>
              </a:rPr>
              <a:t>(colore giallastro e costituiti da una parte liquida simile al siero, leucociti e muco)</a:t>
            </a:r>
            <a:endParaRPr lang="it-IT" sz="3200" b="1" i="1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Cremosi che durano fino alla 5°- 6° settimana </a:t>
            </a:r>
            <a:r>
              <a:rPr lang="it-IT" sz="2800" b="1" i="1" dirty="0" smtClean="0">
                <a:solidFill>
                  <a:srgbClr val="FFC000"/>
                </a:solidFill>
              </a:rPr>
              <a:t>(colore biancastro e costituiti da leucociti e cellule deciduali in degenerazione grassa)</a:t>
            </a:r>
            <a:endParaRPr lang="it-IT" sz="3200" b="1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SEGMENTO UTERINO INFERIORE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3568" y="2230993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Si ritrae subito dopo il parto e in 3-5 settimane torna alla condizione </a:t>
            </a:r>
            <a:r>
              <a:rPr lang="it-IT" sz="3600" b="1" dirty="0" err="1" smtClean="0"/>
              <a:t>pregravidica</a:t>
            </a:r>
            <a:r>
              <a:rPr lang="it-IT" sz="3600" b="1" dirty="0" smtClean="0"/>
              <a:t> perdendo l’individualità anatomica che ha assunto in gravidanza</a:t>
            </a:r>
            <a:endParaRPr lang="it-IT" sz="3600" b="1" i="1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COLLO DELL’ UTERO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16024" y="1484784"/>
            <a:ext cx="88204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Il collo uterino e l’orifizio uterino interno restano beanti per alcuni giorni dopo il parto (sono pervi a due dita)</a:t>
            </a:r>
          </a:p>
          <a:p>
            <a:r>
              <a:rPr lang="it-IT" sz="3600" b="1" dirty="0" smtClean="0"/>
              <a:t>Dopo una settimana l’orifizio uterino interno non è più esplorabile con il dito.</a:t>
            </a:r>
          </a:p>
          <a:p>
            <a:r>
              <a:rPr lang="it-IT" sz="3600" b="1" dirty="0" smtClean="0"/>
              <a:t>L’orifizio uterino esterno rimane invece svasato per gli esiti delle lacerazioni da parto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FF00"/>
                </a:solidFill>
              </a:rPr>
              <a:t>VAGINA E VULVA</a:t>
            </a:r>
            <a:endParaRPr lang="it-IT" sz="54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2880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Le pareti vaginali riprendono il tono e l’elasticità in 7-8 gg.</a:t>
            </a:r>
          </a:p>
          <a:p>
            <a:r>
              <a:rPr lang="it-IT" sz="3600" b="1" dirty="0" smtClean="0"/>
              <a:t>Si riducono però le </a:t>
            </a:r>
            <a:r>
              <a:rPr lang="it-IT" sz="3600" b="1" dirty="0" err="1" smtClean="0"/>
              <a:t>pliche</a:t>
            </a:r>
            <a:r>
              <a:rPr lang="it-IT" sz="3600" b="1" dirty="0" smtClean="0"/>
              <a:t> della mucosa sempre di più ad ogni parto.</a:t>
            </a:r>
          </a:p>
          <a:p>
            <a:r>
              <a:rPr lang="it-IT" sz="3600" b="1" dirty="0" smtClean="0"/>
              <a:t>Al posto dell’imene rimangono minuti frammenti di mucosa detti “caruncole </a:t>
            </a:r>
            <a:r>
              <a:rPr lang="it-IT" sz="3600" b="1" dirty="0" err="1" smtClean="0"/>
              <a:t>mirtiformi</a:t>
            </a:r>
            <a:r>
              <a:rPr lang="it-IT" sz="3600" b="1" dirty="0" smtClean="0"/>
              <a:t>”, tipiche delle donne che hanno partorito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FF00"/>
                </a:solidFill>
              </a:rPr>
              <a:t>PARETE ADDOMINALE</a:t>
            </a:r>
            <a:endParaRPr lang="it-IT" sz="54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340768"/>
            <a:ext cx="7848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Riprende il tono non prima di 5-6 settimane, ma può persistere diastasi dei muscoli retti dell’addome (con predisposizione alla formazione di ernie).</a:t>
            </a:r>
          </a:p>
          <a:p>
            <a:r>
              <a:rPr lang="it-IT" sz="3200" b="1" dirty="0" smtClean="0"/>
              <a:t>Può persistere modesta diastasi della sinfisi pubica (pubalgia e difficoltà alla deambulazione) e dell’articolazione sacro-coccigea (dolori sacro-coccigei).</a:t>
            </a:r>
          </a:p>
          <a:p>
            <a:r>
              <a:rPr lang="it-IT" sz="3200" b="1" dirty="0" smtClean="0"/>
              <a:t>Le strie cutanee gravidiche si riducono ma non scompaiono del tutto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smtClean="0">
                <a:solidFill>
                  <a:srgbClr val="FFFF00"/>
                </a:solidFill>
              </a:rPr>
              <a:t>FENOMENI GENERALI DE PUERPERIO</a:t>
            </a:r>
            <a:endParaRPr lang="it-IT" sz="44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2086977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Nel puerperio si realizza la regressione più o meno rapida delle modificazioni avvenute in gravidanza fino al ripristino (spesso non completo) delle condizioni </a:t>
            </a:r>
            <a:r>
              <a:rPr lang="it-IT" sz="3600" b="1" dirty="0" err="1" smtClean="0"/>
              <a:t>pregravidiche</a:t>
            </a:r>
            <a:endParaRPr lang="it-IT" sz="36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solidFill>
                  <a:srgbClr val="FFFF00"/>
                </a:solidFill>
              </a:rPr>
              <a:t>SISTEMA NERVOSO</a:t>
            </a:r>
            <a:endParaRPr lang="it-IT" sz="54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28800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Nei primi giorni del puerperio si nota un predominio del tono vagale con:</a:t>
            </a:r>
          </a:p>
          <a:p>
            <a:pPr>
              <a:buFont typeface="Arial" pitchFamily="34" charset="0"/>
              <a:buChar char="•"/>
            </a:pPr>
            <a:r>
              <a:rPr lang="it-IT" sz="3600" b="1" dirty="0" smtClean="0"/>
              <a:t> astenia</a:t>
            </a:r>
          </a:p>
          <a:p>
            <a:pPr>
              <a:buFont typeface="Arial" pitchFamily="34" charset="0"/>
              <a:buChar char="•"/>
            </a:pPr>
            <a:r>
              <a:rPr lang="it-IT" sz="3600" b="1" dirty="0" smtClean="0"/>
              <a:t> sonnolenza</a:t>
            </a:r>
          </a:p>
          <a:p>
            <a:pPr>
              <a:buFont typeface="Arial" pitchFamily="34" charset="0"/>
              <a:buChar char="•"/>
            </a:pPr>
            <a:r>
              <a:rPr lang="it-IT" sz="3600" b="1" dirty="0" smtClean="0"/>
              <a:t> stato di labilità emozionale                   </a:t>
            </a:r>
            <a:r>
              <a:rPr lang="it-IT" sz="3200" b="1" i="1" dirty="0" smtClean="0">
                <a:solidFill>
                  <a:srgbClr val="FFC000"/>
                </a:solidFill>
              </a:rPr>
              <a:t>(per la caduta ormonale)</a:t>
            </a:r>
            <a:endParaRPr lang="it-IT" sz="3600" b="1" i="1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it-IT" sz="3600" b="1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0" y="5385410"/>
            <a:ext cx="91440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Attenzione alla depressione </a:t>
            </a:r>
            <a:r>
              <a:rPr lang="it-IT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post-partum</a:t>
            </a:r>
            <a:endParaRPr 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87624" y="476672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PUERPERIO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2109043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Periodo della vita sessuale della donna che va dall’espulsione della placenta alla ripresa dell’attività ciclica ovarica (6-8 settimane)</a:t>
            </a:r>
          </a:p>
          <a:p>
            <a:endParaRPr lang="it-IT" sz="3600" b="1" dirty="0" smtClean="0"/>
          </a:p>
          <a:p>
            <a:r>
              <a:rPr lang="it-IT" sz="3200" b="1" dirty="0" smtClean="0"/>
              <a:t>Comprende il </a:t>
            </a:r>
            <a:r>
              <a:rPr lang="it-IT" sz="3200" b="1" dirty="0" err="1" smtClean="0"/>
              <a:t>post-partum</a:t>
            </a:r>
            <a:r>
              <a:rPr lang="it-IT" sz="3200" b="1" dirty="0" smtClean="0"/>
              <a:t> (prime 2 ore successive al secondamento)</a:t>
            </a:r>
            <a:endParaRPr lang="it-IT" sz="3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APPARATO CARDIOCIRCOLATORIO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2880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Dopo il parto, a causa dell’esclusione improvvisa del territorio placentare vascolare (a bassa resistenza ed alta capacità) e della spremitura del sangue dei vasi uterini si hanno un aumento del 30 % del lavoro del cuore e della gittata cardiaca (che scompare dopo un paio di giorni)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APPARATO CARDIOCIRCOLATORIO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28800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Il volume ematico torna ai valori </a:t>
            </a:r>
            <a:r>
              <a:rPr lang="it-IT" sz="3600" b="1" dirty="0" err="1" smtClean="0"/>
              <a:t>pregravidici</a:t>
            </a:r>
            <a:r>
              <a:rPr lang="it-IT" sz="3600" b="1" dirty="0" smtClean="0"/>
              <a:t> in 7 </a:t>
            </a:r>
            <a:r>
              <a:rPr lang="it-IT" sz="3600" b="1" dirty="0" err="1" smtClean="0"/>
              <a:t>gg</a:t>
            </a:r>
            <a:r>
              <a:rPr lang="it-IT" sz="3600" b="1" dirty="0" smtClean="0"/>
              <a:t> circa.</a:t>
            </a:r>
          </a:p>
          <a:p>
            <a:r>
              <a:rPr lang="it-IT" sz="3600" b="1" dirty="0" smtClean="0"/>
              <a:t>Un calo eccessivo di emoglobina ed ematocrito sono indice di perdite ematiche.</a:t>
            </a:r>
          </a:p>
          <a:p>
            <a:r>
              <a:rPr lang="it-IT" sz="3600" b="1" dirty="0" smtClean="0"/>
              <a:t>Fibrinogeno e VES rientrano nei valori normali in 7 </a:t>
            </a:r>
            <a:r>
              <a:rPr lang="it-IT" sz="3600" b="1" dirty="0" err="1" smtClean="0"/>
              <a:t>gg</a:t>
            </a:r>
            <a:endParaRPr lang="it-IT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APPARATO CARDIOCIRCOLATORIO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28800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E’ presente una bradicardia fisiologica che dura circa una settimana dovuta all’</a:t>
            </a:r>
            <a:r>
              <a:rPr lang="it-IT" sz="3600" b="1" dirty="0" err="1" smtClean="0"/>
              <a:t>ipertono</a:t>
            </a:r>
            <a:r>
              <a:rPr lang="it-IT" sz="3600" b="1" dirty="0" smtClean="0"/>
              <a:t> vagale.</a:t>
            </a:r>
          </a:p>
          <a:p>
            <a:r>
              <a:rPr lang="it-IT" sz="3600" b="1" dirty="0" smtClean="0"/>
              <a:t>La presenza di una tachicardia deve fare sospettare un’anemia acuta o un processo infettivo.</a:t>
            </a:r>
          </a:p>
          <a:p>
            <a:r>
              <a:rPr lang="it-IT" sz="3600" b="1" dirty="0" smtClean="0"/>
              <a:t>Le varici agli arti inferiori e/o alla vulva si riducono ma non scompaiono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APPARATO URINARIO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39080" y="1887210"/>
            <a:ext cx="842493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 smtClean="0"/>
              <a:t>Le modificazioni a carico dei reni e degli ureteri scompaiono in due o tre settimane.</a:t>
            </a:r>
          </a:p>
          <a:p>
            <a:r>
              <a:rPr lang="it-IT" sz="3400" b="1" dirty="0" smtClean="0"/>
              <a:t>Può comparire difficoltà allo svuotamento spontaneo della vescica per atonia della parete vescicale o incontinenza da sforzo per una transitoria paresi dello sfintere vescicale.</a:t>
            </a:r>
          </a:p>
          <a:p>
            <a:r>
              <a:rPr lang="it-IT" sz="3400" b="1" dirty="0" smtClean="0"/>
              <a:t>Entrambi si risolvono spontaneamente</a:t>
            </a:r>
          </a:p>
          <a:p>
            <a:endParaRPr lang="it-IT" sz="3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LATTAZIONE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592774"/>
            <a:ext cx="842493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 smtClean="0"/>
              <a:t>Il fenomeno della lattazione comprende i processi necessari allo sviluppo </a:t>
            </a:r>
            <a:r>
              <a:rPr lang="it-IT" sz="3400" b="1" dirty="0" err="1" smtClean="0"/>
              <a:t>morfo-funzionale</a:t>
            </a:r>
            <a:r>
              <a:rPr lang="it-IT" sz="3400" b="1" dirty="0" smtClean="0"/>
              <a:t> della ghiandola mammaria, all’inizio e al mantenimento della secrezione lattea e all’espulsione del latte.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LATTAZIONE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124744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La lattazione consta di 4 fasi: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 sviluppo e preparazione della ghiandola mammaria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 processo di lattogenesi divisa in: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C000"/>
                </a:solidFill>
              </a:rPr>
              <a:t> fase </a:t>
            </a:r>
            <a:r>
              <a:rPr lang="it-IT" sz="2800" b="1" dirty="0" err="1" smtClean="0">
                <a:solidFill>
                  <a:srgbClr val="FFC000"/>
                </a:solidFill>
              </a:rPr>
              <a:t>colostrogena</a:t>
            </a:r>
            <a:r>
              <a:rPr lang="it-IT" sz="2800" b="1" dirty="0" smtClean="0">
                <a:solidFill>
                  <a:srgbClr val="FFC000"/>
                </a:solidFill>
              </a:rPr>
              <a:t> (presente già in gravidanza e per i primi 4-5 </a:t>
            </a:r>
            <a:r>
              <a:rPr lang="it-IT" sz="2800" b="1" dirty="0" err="1" smtClean="0">
                <a:solidFill>
                  <a:srgbClr val="FFC000"/>
                </a:solidFill>
              </a:rPr>
              <a:t>gg</a:t>
            </a:r>
            <a:r>
              <a:rPr lang="it-IT" sz="2800" b="1" dirty="0" smtClean="0">
                <a:solidFill>
                  <a:srgbClr val="FFC000"/>
                </a:solidFill>
              </a:rPr>
              <a:t> dal parto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C000"/>
                </a:solidFill>
              </a:rPr>
              <a:t> fase lattogena o “montata lattea”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Galattopoiesi                                           </a:t>
            </a:r>
            <a:r>
              <a:rPr lang="it-IT" sz="3200" b="1" i="1" dirty="0" smtClean="0"/>
              <a:t>(mantenimento della secrezione lattea)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200" b="1" dirty="0" smtClean="0"/>
              <a:t> Eiezione  del latte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08520" y="18864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LATTAZIONE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487686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it-IT" sz="3200" b="1" dirty="0" smtClean="0">
                <a:solidFill>
                  <a:srgbClr val="FFC000"/>
                </a:solidFill>
              </a:rPr>
              <a:t>1. sviluppo e preparazione della ghiandola mammaria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683568" y="284189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Il completo sviluppo della ghiandola mammaria si realizza solo durante la gravidanza, soprattutto per l'azione degli estrogeni e del progesterone. </a:t>
            </a:r>
          </a:p>
          <a:p>
            <a:r>
              <a:rPr lang="it-IT" sz="3200" dirty="0" smtClean="0"/>
              <a:t>La mammella è una ghiandola </a:t>
            </a:r>
            <a:r>
              <a:rPr lang="it-IT" sz="3200" dirty="0" err="1" smtClean="0"/>
              <a:t>aIveolare</a:t>
            </a:r>
            <a:r>
              <a:rPr lang="it-IT" sz="3200" dirty="0" smtClean="0"/>
              <a:t> composta, formata da un aggregato di 15­20 lobi morfologicamente indipendenti. </a:t>
            </a:r>
            <a:endParaRPr lang="it-IT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</a:rPr>
              <a:t>MAMMELLA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512768" cy="3816424"/>
          </a:xfrm>
        </p:spPr>
        <p:txBody>
          <a:bodyPr/>
          <a:lstStyle/>
          <a:p>
            <a:pPr algn="l"/>
            <a:r>
              <a:rPr lang="it-IT" dirty="0" smtClean="0"/>
              <a:t>Ogni lobo, a sua volta, è suddiviso in lobuli, e ciascun lobulo è formato da numerosi alveoli o acini.</a:t>
            </a:r>
          </a:p>
          <a:p>
            <a:pPr algn="l"/>
            <a:r>
              <a:rPr lang="it-IT" dirty="0" smtClean="0"/>
              <a:t>Gli acini sono rivestiti da cellule epiteliali cubiche </a:t>
            </a:r>
            <a:r>
              <a:rPr lang="it-IT" dirty="0" err="1" smtClean="0"/>
              <a:t>monostratificate</a:t>
            </a:r>
            <a:r>
              <a:rPr lang="it-IT" dirty="0" smtClean="0"/>
              <a:t>, nel cui citoplasma si accumulano i precursore del latte ( protidi e lipidi )</a:t>
            </a:r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contenuto 2"/>
          <p:cNvSpPr>
            <a:spLocks noGrp="1"/>
          </p:cNvSpPr>
          <p:nvPr>
            <p:ph idx="4294967295"/>
          </p:nvPr>
        </p:nvSpPr>
        <p:spPr>
          <a:xfrm>
            <a:off x="468313" y="1557338"/>
            <a:ext cx="8229600" cy="43195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t-IT" sz="2800" dirty="0" smtClean="0">
                <a:latin typeface="Times New Roman" pitchFamily="18" charset="0"/>
              </a:rPr>
              <a:t>La fuoriuscita del latte nel lume degli alveoli avviene in parte per il passaggio delle proteine, dei grassi e dei componenti solubili attraverso 1a membrana cellulare intatta </a:t>
            </a:r>
            <a:r>
              <a:rPr lang="it-IT" sz="2800" b="1" i="1" dirty="0" smtClean="0">
                <a:latin typeface="Times New Roman" pitchFamily="18" charset="0"/>
              </a:rPr>
              <a:t>(secrezione merocrina</a:t>
            </a:r>
            <a:r>
              <a:rPr lang="it-IT" sz="2800" b="1" i="1" dirty="0" smtClean="0">
                <a:latin typeface="Times New Roman" pitchFamily="18" charset="0"/>
              </a:rPr>
              <a:t>)</a:t>
            </a:r>
            <a:r>
              <a:rPr lang="it-IT" sz="2800" dirty="0" smtClean="0">
                <a:latin typeface="Times New Roman" pitchFamily="18" charset="0"/>
              </a:rPr>
              <a:t> </a:t>
            </a:r>
            <a:r>
              <a:rPr lang="it-IT" sz="2800" dirty="0" smtClean="0">
                <a:latin typeface="Times New Roman" pitchFamily="18" charset="0"/>
              </a:rPr>
              <a:t>in parte perché la parte apicale del citoplasma di alcune cellule si distacca, senza peraltro che ciò implichi la distruzione della cellula medesima </a:t>
            </a:r>
            <a:r>
              <a:rPr lang="it-IT" sz="2800" b="1" i="1" dirty="0" smtClean="0">
                <a:latin typeface="Times New Roman" pitchFamily="18" charset="0"/>
              </a:rPr>
              <a:t>(secrezione apocrina).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t-IT" b="1" i="1" dirty="0" smtClean="0">
                <a:solidFill>
                  <a:srgbClr val="FFFF00"/>
                </a:solidFill>
              </a:rPr>
              <a:t>MAMMELLA</a:t>
            </a:r>
            <a:endParaRPr lang="it-IT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LATTAZIONE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68164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C000"/>
                </a:solidFill>
              </a:rPr>
              <a:t>Fase </a:t>
            </a:r>
            <a:r>
              <a:rPr lang="it-IT" sz="2800" b="1" dirty="0" err="1" smtClean="0">
                <a:solidFill>
                  <a:srgbClr val="FFC000"/>
                </a:solidFill>
              </a:rPr>
              <a:t>colostrogena</a:t>
            </a:r>
            <a:endParaRPr lang="it-IT" sz="2800" b="1" dirty="0" smtClean="0">
              <a:solidFill>
                <a:srgbClr val="FFC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138080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Inizia già nei primi mesi di gravidanza e dura 4-5 </a:t>
            </a:r>
            <a:r>
              <a:rPr lang="it-IT" sz="2400" b="1" dirty="0" err="1" smtClean="0"/>
              <a:t>gg</a:t>
            </a:r>
            <a:r>
              <a:rPr lang="it-IT" sz="2400" b="1" dirty="0" smtClean="0"/>
              <a:t> dopo il parto.</a:t>
            </a:r>
          </a:p>
          <a:p>
            <a:r>
              <a:rPr lang="it-IT" sz="2400" b="1" dirty="0" smtClean="0"/>
              <a:t>Il colostro è un secreto prodotto dalla ghiandola mammaria prima del latte dal quale differisce soprattutto per la maggiore quantità di proteine, sali minerali e </a:t>
            </a:r>
            <a:r>
              <a:rPr lang="it-IT" sz="2400" b="1" dirty="0" err="1" smtClean="0"/>
              <a:t>IgA</a:t>
            </a:r>
            <a:r>
              <a:rPr lang="it-IT" sz="2400" b="1" dirty="0" smtClean="0"/>
              <a:t> (deputate ai processi difensivi locali)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420192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it-IT" sz="2800" b="1" dirty="0" smtClean="0">
                <a:solidFill>
                  <a:srgbClr val="FFC000"/>
                </a:solidFill>
              </a:rPr>
              <a:t>Fase lattogena o “montata lattea”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67544" y="4802376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Si ha tra il 5-6 </a:t>
            </a:r>
            <a:r>
              <a:rPr lang="it-IT" sz="2400" b="1" dirty="0" err="1" smtClean="0"/>
              <a:t>gg</a:t>
            </a:r>
            <a:r>
              <a:rPr lang="it-IT" sz="2400" b="1" dirty="0" smtClean="0"/>
              <a:t> dopo il parto.</a:t>
            </a:r>
          </a:p>
          <a:p>
            <a:r>
              <a:rPr lang="it-IT" sz="2400" b="1" dirty="0" smtClean="0"/>
              <a:t>E’ caratterizzata da turgore della mammella, aumento della temperatura locale, dolore.</a:t>
            </a:r>
          </a:p>
          <a:p>
            <a:r>
              <a:rPr lang="it-IT" sz="2400" b="1" dirty="0" smtClean="0"/>
              <a:t>Coincide con la caduta degli ormoni placentari con conseguente rimozione del blocco periferico all’azione degli ormoni </a:t>
            </a:r>
            <a:r>
              <a:rPr lang="it-IT" sz="2400" b="1" dirty="0" err="1" smtClean="0"/>
              <a:t>lattogenici</a:t>
            </a:r>
            <a:endParaRPr lang="it-IT" sz="24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055638"/>
            <a:ext cx="8964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it-IT" sz="3200" b="1" dirty="0" smtClean="0">
                <a:solidFill>
                  <a:srgbClr val="FFC000"/>
                </a:solidFill>
              </a:rPr>
              <a:t>2. Lattogenesi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87624" y="476672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POST-PARTUM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470244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E’ caratterizzato dalla formazione del </a:t>
            </a:r>
          </a:p>
          <a:p>
            <a:r>
              <a:rPr lang="it-IT" sz="3200" b="1" dirty="0" smtClean="0"/>
              <a:t>  “globo di sicurezza” mediante 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contrazioni del miometrio (emostasi </a:t>
            </a:r>
          </a:p>
          <a:p>
            <a:r>
              <a:rPr lang="it-IT" sz="3200" b="1" dirty="0" smtClean="0"/>
              <a:t>   meccanica muscolare)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formazione di trombi che occludono i vasi</a:t>
            </a:r>
          </a:p>
          <a:p>
            <a:r>
              <a:rPr lang="it-IT" sz="3200" b="1" dirty="0" smtClean="0"/>
              <a:t>  (emostasi definitiva)</a:t>
            </a:r>
            <a:endParaRPr lang="it-IT" sz="3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LATTE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1908115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Il passaggio da colostro a latte è graduale.</a:t>
            </a:r>
          </a:p>
          <a:p>
            <a:r>
              <a:rPr lang="it-IT" sz="2800" b="1" dirty="0" smtClean="0"/>
              <a:t>Il latte definitivo si avrà solo dopo 2-3 settimane dal parto.</a:t>
            </a:r>
          </a:p>
          <a:p>
            <a:r>
              <a:rPr lang="it-IT" sz="2800" b="1" dirty="0" smtClean="0"/>
              <a:t>Si presenta come un liquido biancastro – opaco che contiene lattosio, sali minerali, proteine (tra cui le immunoglobuline </a:t>
            </a:r>
            <a:r>
              <a:rPr lang="it-IT" sz="2800" b="1" dirty="0" err="1" smtClean="0"/>
              <a:t>IgA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IgG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IgM</a:t>
            </a:r>
            <a:r>
              <a:rPr lang="it-IT" sz="2800" b="1" dirty="0" smtClean="0"/>
              <a:t>), grassi e vitamine (tranne la k). Sono anche presenti linfociti T “ad alta memoria” importanti per la memoria immunologica del malato (non presenti con l’allattamento artificiale)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LATTAZIONE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414517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it-IT" sz="3600" b="1" dirty="0" smtClean="0">
                <a:solidFill>
                  <a:srgbClr val="FFC000"/>
                </a:solidFill>
              </a:rPr>
              <a:t>3. Galattopoiesi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2840737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Il mantenimento della secrezione lattea dipende dalla produzione continua di prolattina.</a:t>
            </a:r>
          </a:p>
          <a:p>
            <a:r>
              <a:rPr lang="it-IT" sz="2800" b="1" dirty="0" smtClean="0"/>
              <a:t>Questa si ottiene attraverso un riflesso eccito-secretorio attivato della suzione (riflesso </a:t>
            </a:r>
            <a:r>
              <a:rPr lang="it-IT" sz="2800" b="1" dirty="0" err="1" smtClean="0"/>
              <a:t>mammillo-ipotalamo-preoipofisario</a:t>
            </a:r>
            <a:r>
              <a:rPr lang="it-IT" sz="2800" b="1" dirty="0" smtClean="0"/>
              <a:t>), che blocca la secrezione di un fattore inibente la prolattina (PIF).</a:t>
            </a:r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LATTAZIONE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1836113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it-IT" sz="3600" b="1" dirty="0" smtClean="0">
                <a:solidFill>
                  <a:srgbClr val="FFC000"/>
                </a:solidFill>
              </a:rPr>
              <a:t>4. Eiezione del latte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95536" y="3413318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Fase finale della lattazione caratterizzata dall’espulsione del colostro e del latte.</a:t>
            </a:r>
          </a:p>
          <a:p>
            <a:r>
              <a:rPr lang="it-IT" sz="2800" b="1" dirty="0" smtClean="0"/>
              <a:t>Tra una poppata e l’altra continua la produzione del latte (</a:t>
            </a:r>
            <a:r>
              <a:rPr lang="it-IT" sz="2800" b="1" dirty="0" err="1" smtClean="0"/>
              <a:t>pre-latte</a:t>
            </a:r>
            <a:r>
              <a:rPr lang="it-IT" sz="2800" b="1" dirty="0" smtClean="0"/>
              <a:t>) che si accumula nei dotti escretori.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579146" y="285728"/>
            <a:ext cx="2928958" cy="71438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j-ea"/>
                <a:cs typeface="Arial" pitchFamily="34" charset="0"/>
              </a:rPr>
              <a:t>LATTAZIONE</a:t>
            </a:r>
            <a:endParaRPr lang="it-I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ea typeface="+mj-ea"/>
              <a:cs typeface="Arial" pitchFamily="34" charset="0"/>
            </a:endParaRPr>
          </a:p>
        </p:txBody>
      </p:sp>
      <p:sp>
        <p:nvSpPr>
          <p:cNvPr id="71685" name="CasellaDiTesto 7"/>
          <p:cNvSpPr txBox="1">
            <a:spLocks noChangeArrowheads="1"/>
          </p:cNvSpPr>
          <p:nvPr/>
        </p:nvSpPr>
        <p:spPr bwMode="auto">
          <a:xfrm>
            <a:off x="467544" y="1556792"/>
            <a:ext cx="65838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 dirty="0">
                <a:latin typeface="Lucida Sans Unicode" pitchFamily="34" charset="0"/>
              </a:rPr>
              <a:t>L’EIEZIONE DEL LATTE è la fase finale caratterizzata</a:t>
            </a:r>
          </a:p>
          <a:p>
            <a:r>
              <a:rPr lang="it-IT" sz="2000" b="1" dirty="0">
                <a:latin typeface="Lucida Sans Unicode" pitchFamily="34" charset="0"/>
              </a:rPr>
              <a:t>dalla espulsione del colostro e del latte. </a:t>
            </a:r>
          </a:p>
        </p:txBody>
      </p:sp>
      <p:sp>
        <p:nvSpPr>
          <p:cNvPr id="71686" name="CasellaDiTesto 8"/>
          <p:cNvSpPr txBox="1">
            <a:spLocks noChangeArrowheads="1"/>
          </p:cNvSpPr>
          <p:nvPr/>
        </p:nvSpPr>
        <p:spPr bwMode="auto">
          <a:xfrm>
            <a:off x="428625" y="2523668"/>
            <a:ext cx="564356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179388" algn="just">
              <a:lnSpc>
                <a:spcPct val="150000"/>
              </a:lnSpc>
              <a:buFont typeface="Arial" charset="0"/>
              <a:buChar char="•"/>
            </a:pPr>
            <a:r>
              <a:rPr lang="it-IT" sz="2000" b="1" dirty="0">
                <a:latin typeface="Lucida Sans Unicode" pitchFamily="34" charset="0"/>
              </a:rPr>
              <a:t>Il riflesso della suzione (passando per i nuclei ipotalamici sopraottico e paraventricolare) attiva le cellule </a:t>
            </a:r>
            <a:r>
              <a:rPr lang="it-IT" sz="2000" b="1" dirty="0" err="1">
                <a:latin typeface="Lucida Sans Unicode" pitchFamily="34" charset="0"/>
              </a:rPr>
              <a:t>mioepiteliali</a:t>
            </a:r>
            <a:r>
              <a:rPr lang="it-IT" sz="2000" b="1" dirty="0">
                <a:latin typeface="Lucida Sans Unicode" pitchFamily="34" charset="0"/>
              </a:rPr>
              <a:t> </a:t>
            </a:r>
            <a:r>
              <a:rPr lang="it-IT" sz="2000" b="1" dirty="0" smtClean="0">
                <a:latin typeface="Lucida Sans Unicode" pitchFamily="34" charset="0"/>
              </a:rPr>
              <a:t> mammarie</a:t>
            </a:r>
            <a:r>
              <a:rPr lang="it-IT" sz="2000" b="1" dirty="0">
                <a:latin typeface="Lucida Sans Unicode" pitchFamily="34" charset="0"/>
              </a:rPr>
              <a:t>.</a:t>
            </a:r>
          </a:p>
          <a:p>
            <a:pPr marL="179388" indent="-179388" algn="just">
              <a:lnSpc>
                <a:spcPct val="150000"/>
              </a:lnSpc>
              <a:buFont typeface="Arial" charset="0"/>
              <a:buChar char="•"/>
            </a:pPr>
            <a:r>
              <a:rPr lang="it-IT" sz="2000" b="1" dirty="0">
                <a:latin typeface="Lucida Sans Unicode" pitchFamily="34" charset="0"/>
              </a:rPr>
              <a:t>Si determina la contrazione delle cellule a canestro degli acini e dei dotti escretori mammari a </a:t>
            </a:r>
            <a:r>
              <a:rPr lang="it-IT" sz="2000" b="1" u="sng" dirty="0">
                <a:latin typeface="Lucida Sans Unicode" pitchFamily="34" charset="0"/>
              </a:rPr>
              <a:t>contemporanee contrazioni </a:t>
            </a:r>
            <a:r>
              <a:rPr lang="it-IT" sz="2000" b="1" u="sng" dirty="0" smtClean="0">
                <a:latin typeface="Lucida Sans Unicode" pitchFamily="34" charset="0"/>
              </a:rPr>
              <a:t>uterine </a:t>
            </a:r>
            <a:r>
              <a:rPr lang="it-IT" sz="2000" b="1" dirty="0" smtClean="0">
                <a:latin typeface="Lucida Sans Unicode" pitchFamily="34" charset="0"/>
              </a:rPr>
              <a:t> </a:t>
            </a:r>
            <a:r>
              <a:rPr lang="it-IT" sz="2000" b="1" dirty="0">
                <a:latin typeface="Lucida Sans Unicode" pitchFamily="34" charset="0"/>
              </a:rPr>
              <a:t>(“</a:t>
            </a:r>
            <a:r>
              <a:rPr lang="it-IT" sz="2000" b="1" i="1" dirty="0">
                <a:latin typeface="Lucida Sans Unicode" pitchFamily="34" charset="0"/>
              </a:rPr>
              <a:t>morsi uterini”).</a:t>
            </a:r>
            <a:endParaRPr lang="it-IT" sz="2000" b="1" dirty="0">
              <a:latin typeface="Lucida Sans Unicod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8862" y="36575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RIPRESA DELL’ATTIVITA’ OVARICA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772816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La prima mestruazione dopo il parto è definita “capo-parto”</a:t>
            </a:r>
          </a:p>
          <a:p>
            <a:r>
              <a:rPr lang="it-IT" sz="3200" b="1" dirty="0" smtClean="0"/>
              <a:t>Nelle donne che non allattano si ha entro 40-50 </a:t>
            </a:r>
            <a:r>
              <a:rPr lang="it-IT" sz="3200" b="1" dirty="0" err="1" smtClean="0"/>
              <a:t>gg</a:t>
            </a:r>
            <a:r>
              <a:rPr lang="it-IT" sz="3200" b="1" dirty="0" smtClean="0"/>
              <a:t> dal parto</a:t>
            </a:r>
          </a:p>
          <a:p>
            <a:r>
              <a:rPr lang="it-IT" sz="3200" b="1" dirty="0" smtClean="0"/>
              <a:t>Nelle donne che allattano l’amenorrea può durare da 70 </a:t>
            </a:r>
            <a:r>
              <a:rPr lang="it-IT" sz="3200" b="1" dirty="0" err="1" smtClean="0"/>
              <a:t>gg</a:t>
            </a:r>
            <a:r>
              <a:rPr lang="it-IT" sz="3200" b="1" dirty="0" smtClean="0"/>
              <a:t> a tutto il periodo dell’allattamento</a:t>
            </a:r>
          </a:p>
          <a:p>
            <a:r>
              <a:rPr lang="it-IT" sz="3200" b="1" dirty="0" smtClean="0"/>
              <a:t>E’ considerata patologica un’ amenorrea che si prolunghi 6 mesi oltre il parto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87624" y="476672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POST-PARTUM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061423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In questa fase il F.U. scende a metà tra la sinfisi pubica e l’ombelico.</a:t>
            </a:r>
          </a:p>
          <a:p>
            <a:r>
              <a:rPr lang="it-IT" sz="3200" b="1" dirty="0" smtClean="0"/>
              <a:t>Dopo le due ore il F.U. risale oltre l’ombelicale </a:t>
            </a:r>
            <a:r>
              <a:rPr lang="it-IT" sz="3200" b="1" dirty="0" err="1" smtClean="0"/>
              <a:t>trasversa</a:t>
            </a:r>
            <a:r>
              <a:rPr lang="it-IT" sz="3200" b="1" dirty="0" smtClean="0"/>
              <a:t> per la ripresa del tono del pavimento pelvico e per il rilasciamento muscolare dell’utero.</a:t>
            </a:r>
          </a:p>
          <a:p>
            <a:r>
              <a:rPr lang="it-IT" sz="3200" b="1" dirty="0" smtClean="0"/>
              <a:t>La responsabilità della puerpera è del sanitario che ha assistito il parto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FF00"/>
                </a:solidFill>
              </a:rPr>
              <a:t>FENOMENI LOCALI DEL PUERPERIO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2614260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Comprendono le modificazioni che si verificano a carico dell’apparato genitale femminile per riportarlo alle condizioni </a:t>
            </a:r>
            <a:r>
              <a:rPr lang="it-IT" sz="3200" b="1" dirty="0" err="1" smtClean="0"/>
              <a:t>pregravidiche</a:t>
            </a:r>
            <a:r>
              <a:rPr lang="it-IT" sz="3200" b="1" dirty="0" smtClean="0"/>
              <a:t> (persistono però alcune modificazioni permanenti)</a:t>
            </a:r>
          </a:p>
          <a:p>
            <a:r>
              <a:rPr lang="it-IT" sz="3200" b="1" dirty="0" smtClean="0"/>
              <a:t>L’unica eccezione riguarda la mammella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UTERO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772816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L’utero ritorna quasi completamente al suo stato </a:t>
            </a:r>
            <a:r>
              <a:rPr lang="it-IT" sz="3200" b="1" dirty="0" err="1" smtClean="0"/>
              <a:t>pregravidico</a:t>
            </a:r>
            <a:r>
              <a:rPr lang="it-IT" sz="3200" b="1" dirty="0" smtClean="0"/>
              <a:t> mediante un processo noto come “involuzione”: esempio di atrofia dovuto alla cessazione dello stimolo da parte degli ormoni placentari.</a:t>
            </a:r>
          </a:p>
          <a:p>
            <a:r>
              <a:rPr lang="it-IT" sz="3200" b="1" dirty="0" smtClean="0"/>
              <a:t>La mancata involuzione deve fare sospettare la ritenzione di tessuto placentare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1916832"/>
            <a:ext cx="9144000" cy="30243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 descr="utero sesto giorno lateral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1785938"/>
            <a:ext cx="3071812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utero non gravido lateral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5" y="1928813"/>
            <a:ext cx="2928938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utero dopo il parto lateral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2000250"/>
            <a:ext cx="31369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36575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0" b="1" dirty="0" smtClean="0">
                <a:solidFill>
                  <a:srgbClr val="FFFF00"/>
                </a:solidFill>
              </a:rPr>
              <a:t>UTERO</a:t>
            </a:r>
            <a:endParaRPr lang="it-IT" sz="6000" b="1" dirty="0">
              <a:solidFill>
                <a:srgbClr val="FFFF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55576" y="1772816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L’utero non è più palpabile sopra la sinfisi pubica in 2 settimane circa.</a:t>
            </a:r>
          </a:p>
          <a:p>
            <a:r>
              <a:rPr lang="it-IT" sz="3200" b="1" dirty="0" smtClean="0"/>
              <a:t>Verso la 6° settimana riprende le dimensioni </a:t>
            </a:r>
            <a:r>
              <a:rPr lang="it-IT" sz="3200" b="1" dirty="0" err="1" smtClean="0"/>
              <a:t>pregravidiche</a:t>
            </a:r>
            <a:endParaRPr lang="it-IT" sz="3200" b="1" dirty="0" smtClean="0"/>
          </a:p>
          <a:p>
            <a:r>
              <a:rPr lang="it-IT" sz="3200" b="1" dirty="0" smtClean="0"/>
              <a:t>Il peso dell’utero: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dopo il parto è di 1 kg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dopo 1 settimane è 500 gr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dopo 2 settimane 350 gr</a:t>
            </a:r>
          </a:p>
          <a:p>
            <a:pPr>
              <a:buFont typeface="Arial" pitchFamily="34" charset="0"/>
              <a:buChar char="•"/>
            </a:pPr>
            <a:r>
              <a:rPr lang="it-IT" sz="3200" b="1" dirty="0" smtClean="0"/>
              <a:t> dopo 6 settimane torna a 60-100 gr</a:t>
            </a:r>
          </a:p>
          <a:p>
            <a:r>
              <a:rPr lang="it-IT" sz="3200" b="1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1509</Words>
  <Application>Microsoft Office PowerPoint</Application>
  <PresentationFormat>Presentazione su schermo (4:3)</PresentationFormat>
  <Paragraphs>135</Paragraphs>
  <Slides>33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1_Tema di Office</vt:lpstr>
      <vt:lpstr>PUERPERIO  E LATTAZIONE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MAMMELLA</vt:lpstr>
      <vt:lpstr>MAMMELLA</vt:lpstr>
      <vt:lpstr>Diapositiva 29</vt:lpstr>
      <vt:lpstr>Diapositiva 30</vt:lpstr>
      <vt:lpstr>Diapositiva 31</vt:lpstr>
      <vt:lpstr>Diapositiva 32</vt:lpstr>
      <vt:lpstr>Diapositiva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PUERPERIO  E LATTAZIONE</dc:title>
  <dc:creator>giuseppe</dc:creator>
  <cp:lastModifiedBy>giuseppe</cp:lastModifiedBy>
  <cp:revision>38</cp:revision>
  <dcterms:created xsi:type="dcterms:W3CDTF">2011-03-25T17:36:59Z</dcterms:created>
  <dcterms:modified xsi:type="dcterms:W3CDTF">2011-03-27T18:11:05Z</dcterms:modified>
</cp:coreProperties>
</file>